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83DA5-1C05-4F30-8BF3-2DD6577EB743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7228C-EDCD-44D2-B2A3-EEEF3E447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69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3A18A4-F45C-4EC2-A1E0-176135C2BF2C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5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E41CB7-4025-459D-930E-A270E5C67D05}" type="slidenum"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2</a:t>
            </a:fld>
            <a:endParaRPr lang="en-US" smtClean="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0320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AE6D1D-993A-4200-8A98-72578D0FA207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41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4" rIns="91429" bIns="45714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>
                <a:ea typeface="+mn-ea"/>
              </a:defRPr>
            </a:lvl1pPr>
          </a:lstStyle>
          <a:p>
            <a:pPr>
              <a:defRPr/>
            </a:pPr>
            <a:fld id="{99F1C47D-A823-482C-B8FF-ED0AAE0D8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5793AC40-5CFA-45A1-A54E-D74CFF745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3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4FDE2556-C5A4-47A4-AC9D-3995122C6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99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/>
            </a:lvl1pPr>
            <a:lvl2pPr marL="457146" indent="0" algn="ctr">
              <a:buNone/>
              <a:defRPr/>
            </a:lvl2pPr>
            <a:lvl3pPr marL="914293" indent="0" algn="ctr">
              <a:buNone/>
              <a:defRPr/>
            </a:lvl3pPr>
            <a:lvl4pPr marL="1371440" indent="0" algn="ctr">
              <a:buNone/>
              <a:defRPr/>
            </a:lvl4pPr>
            <a:lvl5pPr marL="1828586" indent="0" algn="ctr">
              <a:buNone/>
              <a:defRPr/>
            </a:lvl5pPr>
            <a:lvl6pPr marL="2285733" indent="0" algn="ctr">
              <a:buNone/>
              <a:defRPr/>
            </a:lvl6pPr>
            <a:lvl7pPr marL="2742879" indent="0" algn="ctr">
              <a:buNone/>
              <a:defRPr/>
            </a:lvl7pPr>
            <a:lvl8pPr marL="3200026" indent="0" algn="ctr">
              <a:buNone/>
              <a:defRPr/>
            </a:lvl8pPr>
            <a:lvl9pPr marL="36571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99EB23E1-2DE5-477B-AE4F-F29881E7B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70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F89A6996-CEE9-4D57-9300-2B2855E0D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51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lIns="91429" tIns="45714" rIns="91429" bIns="45714"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C7458380-F756-4249-8C91-8BEB6DF0B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20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  <a:prstGeom prst="rect">
            <a:avLst/>
          </a:prstGeom>
        </p:spPr>
        <p:txBody>
          <a:bodyPr lIns="91429" tIns="45714" rIns="91429" bIns="45714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  <a:prstGeom prst="rect">
            <a:avLst/>
          </a:prstGeom>
        </p:spPr>
        <p:txBody>
          <a:bodyPr lIns="91429" tIns="45714" rIns="91429" bIns="45714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5226F9A0-F79A-407E-B723-E72F72FB0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2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  <a:prstGeom prst="rect">
            <a:avLst/>
          </a:prstGeom>
        </p:spPr>
        <p:txBody>
          <a:bodyPr lIns="91429" tIns="45714" rIns="91429" bIns="45714"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  <a:prstGeom prst="rect">
            <a:avLst/>
          </a:prstGeom>
        </p:spPr>
        <p:txBody>
          <a:bodyPr lIns="91429" tIns="45714" rIns="91429" bIns="45714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lIns="91429" tIns="45714" rIns="91429" bIns="45714"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 lIns="91429" tIns="45714" rIns="91429" bIns="45714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1D6208CB-54B7-43D2-B31C-7F6A097DC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90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4806A2CC-E273-4B0B-9F39-4C94E34FE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81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74B64B20-3E94-4266-99A5-A4AAAF00F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35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 lIns="91429" tIns="45714" rIns="91429" bIns="45714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94F43A8B-9C6D-48BC-A404-64427242E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9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4728D184-E5F4-44A0-8BFA-6E8E878C7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4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16F2C2A1-9860-422B-895F-C4D6EB610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9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eaVert" lIns="91429" tIns="45714" rIns="91429" bIns="45714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BCCA2D93-8F30-4F76-B07C-E6DBCC4B8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95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2"/>
            <a:ext cx="2743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2"/>
            <a:ext cx="8026400" cy="5592763"/>
          </a:xfrm>
          <a:prstGeom prst="rect">
            <a:avLst/>
          </a:prstGeom>
        </p:spPr>
        <p:txBody>
          <a:bodyPr vert="eaVert" lIns="91429" tIns="45714" rIns="91429" bIns="45714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37F32530-1603-4CAC-8BA3-9DBD9A164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0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9775E217-A479-4025-ACF2-74CC04991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6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EA0991C4-AFA9-424B-B184-5CA49C153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6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90D0C4F8-AE07-41E4-99AA-B81BB2093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4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1ED3BE0B-C60E-4095-B3E4-A86CADDA5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2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5E4EA6F9-22EB-4494-AFEE-A08FCD186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9BB8A7A5-7B8D-4BEC-A676-D7C4C7CE2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0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+mn-ea"/>
              </a:defRPr>
            </a:lvl1pPr>
          </a:lstStyle>
          <a:p>
            <a:pPr>
              <a:defRPr/>
            </a:pPr>
            <a:fld id="{6F7BBF45-77DD-497C-BF92-0BC9649FB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5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56A0A6-CF4A-473D-B4B5-3A449079CB1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372533" y="152400"/>
            <a:ext cx="11582400" cy="1295400"/>
            <a:chOff x="176" y="96"/>
            <a:chExt cx="5472" cy="1008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43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146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93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44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586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8313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06463" indent="-434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6363" indent="-46672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5625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5525" indent="-466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3991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6pPr>
      <a:lvl7pPr marL="3211138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7pPr>
      <a:lvl8pPr marL="3668284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8pPr>
      <a:lvl9pPr marL="4125430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2A6ABE-C6BA-4A0F-A65A-34F1A4354B3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grpSp>
        <p:nvGrpSpPr>
          <p:cNvPr id="5126" name="Group 7"/>
          <p:cNvGrpSpPr>
            <a:grpSpLocks/>
          </p:cNvGrpSpPr>
          <p:nvPr userDrawn="1"/>
        </p:nvGrpSpPr>
        <p:grpSpPr bwMode="auto">
          <a:xfrm>
            <a:off x="372533" y="152400"/>
            <a:ext cx="11582400" cy="1295400"/>
            <a:chOff x="176" y="96"/>
            <a:chExt cx="5472" cy="1008"/>
          </a:xfrm>
        </p:grpSpPr>
        <p:sp>
          <p:nvSpPr>
            <p:cNvPr id="5127" name="Line 8"/>
            <p:cNvSpPr>
              <a:spLocks noChangeShapeType="1"/>
            </p:cNvSpPr>
            <p:nvPr userDrawn="1"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28" name="Rectangle 9"/>
            <p:cNvSpPr>
              <a:spLocks noChangeArrowheads="1"/>
            </p:cNvSpPr>
            <p:nvPr userDrawn="1"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129" name="Rectangle 10"/>
            <p:cNvSpPr>
              <a:spLocks noChangeArrowheads="1"/>
            </p:cNvSpPr>
            <p:nvPr userDrawn="1"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130" name="Rectangle 11"/>
            <p:cNvSpPr>
              <a:spLocks noChangeArrowheads="1"/>
            </p:cNvSpPr>
            <p:nvPr userDrawn="1"/>
          </p:nvSpPr>
          <p:spPr bwMode="auto">
            <a:xfrm>
              <a:off x="176" y="241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131" name="Rectangle 12"/>
            <p:cNvSpPr>
              <a:spLocks noChangeArrowheads="1"/>
            </p:cNvSpPr>
            <p:nvPr userDrawn="1"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61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146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93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44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586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8313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06463" indent="-4349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376363" indent="-46672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825625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295525" indent="-466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753991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6pPr>
      <a:lvl7pPr marL="3211138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7pPr>
      <a:lvl8pPr marL="3668284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8pPr>
      <a:lvl9pPr marL="4125430" indent="-468258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295400"/>
            <a:ext cx="77724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cs typeface="+mj-cs"/>
              </a:rPr>
              <a:t/>
            </a:r>
            <a:br>
              <a:rPr lang="en-US" sz="4000" b="1" dirty="0">
                <a:cs typeface="+mj-cs"/>
              </a:rPr>
            </a:br>
            <a:r>
              <a:rPr lang="en-US" sz="4000" dirty="0"/>
              <a:t>Capturing primary endpoints under MTN-016 Version 2.0</a:t>
            </a:r>
            <a:endParaRPr lang="en-US" sz="4000" b="1" dirty="0">
              <a:cs typeface="+mj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76962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Lisa Noguchi, CNM, MSN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February 24, 2014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cs typeface="+mn-cs"/>
              </a:rPr>
              <a:t>Microbicide Trials Network Annual Meeting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Bethesda, MD</a:t>
            </a:r>
          </a:p>
        </p:txBody>
      </p:sp>
      <p:pic>
        <p:nvPicPr>
          <p:cNvPr id="82948" name="Picture 4" descr="MTN LOGO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4724401"/>
            <a:ext cx="1984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683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600200"/>
            <a:ext cx="92614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85800"/>
            <a:ext cx="83820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Protocol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5334000" cy="4530725"/>
          </a:xfrm>
        </p:spPr>
        <p:txBody>
          <a:bodyPr>
            <a:noAutofit/>
          </a:bodyPr>
          <a:lstStyle/>
          <a:p>
            <a:pPr marL="469845" indent="-469845" eaLnBrk="1" hangingPunct="1">
              <a:defRPr/>
            </a:pPr>
            <a:r>
              <a:rPr lang="en-US" sz="2900" dirty="0">
                <a:ea typeface="+mn-ea"/>
                <a:cs typeface="+mn-cs"/>
              </a:rPr>
              <a:t>Version 2.0 distributed to sites on 2/14/2014</a:t>
            </a:r>
          </a:p>
          <a:p>
            <a:pPr marL="908629" lvl="1" indent="-469845" eaLnBrk="1" hangingPunct="1">
              <a:buFont typeface="Wingdings" panose="05000000000000000000" pitchFamily="2" charset="2"/>
              <a:buChar char="o"/>
              <a:defRPr/>
            </a:pPr>
            <a:r>
              <a:rPr lang="en-US" sz="2400" dirty="0">
                <a:ea typeface="+mn-ea"/>
                <a:cs typeface="+mn-cs"/>
              </a:rPr>
              <a:t>Updates aims</a:t>
            </a:r>
          </a:p>
          <a:p>
            <a:pPr marL="908629" lvl="1" indent="-469845" eaLnBrk="1" hangingPunct="1">
              <a:buFont typeface="Wingdings" panose="05000000000000000000" pitchFamily="2" charset="2"/>
              <a:buChar char="o"/>
              <a:defRPr/>
            </a:pPr>
            <a:r>
              <a:rPr lang="en-US" sz="2400" dirty="0">
                <a:ea typeface="+mn-ea"/>
                <a:cs typeface="+mn-cs"/>
              </a:rPr>
              <a:t>Deletes product-specific language</a:t>
            </a:r>
          </a:p>
          <a:p>
            <a:pPr marL="908629" lvl="1" indent="-469845" eaLnBrk="1" hangingPunct="1">
              <a:buFont typeface="Wingdings" panose="05000000000000000000" pitchFamily="2" charset="2"/>
              <a:buChar char="o"/>
              <a:defRPr/>
            </a:pPr>
            <a:r>
              <a:rPr lang="en-US" sz="2400" dirty="0">
                <a:ea typeface="+mn-ea"/>
                <a:cs typeface="+mn-cs"/>
              </a:rPr>
              <a:t>Omits developmental assessment</a:t>
            </a:r>
          </a:p>
          <a:p>
            <a:pPr marL="908629" lvl="1" indent="-469845" eaLnBrk="1" hangingPunct="1">
              <a:buFont typeface="Wingdings" panose="05000000000000000000" pitchFamily="2" charset="2"/>
              <a:buChar char="o"/>
              <a:defRPr/>
            </a:pPr>
            <a:r>
              <a:rPr lang="en-US" sz="2400" dirty="0">
                <a:ea typeface="+mn-ea"/>
                <a:cs typeface="+mn-cs"/>
              </a:rPr>
              <a:t>Updates analysis plan</a:t>
            </a:r>
          </a:p>
          <a:p>
            <a:pPr marL="469845" indent="-469845" eaLnBrk="1" hangingPunct="1">
              <a:defRPr/>
            </a:pPr>
            <a:r>
              <a:rPr lang="en-US" sz="2900" dirty="0">
                <a:ea typeface="+mn-ea"/>
                <a:cs typeface="+mn-cs"/>
              </a:rPr>
              <a:t>Updated site-specific informed consent forms underway</a:t>
            </a:r>
          </a:p>
          <a:p>
            <a:pPr marL="469845" indent="-469845" eaLnBrk="1" hangingPunct="1">
              <a:defRPr/>
            </a:pPr>
            <a:endParaRPr lang="en-US" sz="2500" dirty="0">
              <a:ea typeface="+mn-ea"/>
              <a:cs typeface="+mn-cs"/>
            </a:endParaRPr>
          </a:p>
        </p:txBody>
      </p:sp>
      <p:pic>
        <p:nvPicPr>
          <p:cNvPr id="84996" name="Picture 4" descr="MTN LOGO_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6096000"/>
            <a:ext cx="116998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7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9" r="26753"/>
          <a:stretch>
            <a:fillRect/>
          </a:stretch>
        </p:blipFill>
        <p:spPr bwMode="auto">
          <a:xfrm>
            <a:off x="7315201" y="1676400"/>
            <a:ext cx="2936875" cy="3505200"/>
          </a:xfrm>
          <a:prstGeom prst="rect">
            <a:avLst/>
          </a:prstGeom>
          <a:noFill/>
          <a:ln w="9525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132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4615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Revised aims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F87FC7-0832-482A-A7F5-8D44E6ED0014}" type="slidenum">
              <a:rPr lang="en-US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7044" name="Picture 4" descr="MTN LOGO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876" y="6172200"/>
            <a:ext cx="1052513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1981201" y="1828801"/>
          <a:ext cx="8080375" cy="3216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005"/>
                <a:gridCol w="3403605"/>
                <a:gridCol w="3342765"/>
              </a:tblGrid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Version</a:t>
                      </a:r>
                      <a:r>
                        <a:rPr lang="en-US" sz="1800" baseline="0" dirty="0" smtClean="0"/>
                        <a:t> 1.0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Version 2.0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Primary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Pregnancy loss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Adverse pregnancy outcomes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Major malformations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Major malformations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Secondary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Adverse pregnancy outcomes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Infant</a:t>
                      </a:r>
                      <a:r>
                        <a:rPr lang="en-US" sz="1800" baseline="0" dirty="0" smtClean="0"/>
                        <a:t> growth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Infant growth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ARV resistance in HIV+ infants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“Placebo cohort”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69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Exploratory</a:t>
                      </a:r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Monitoring</a:t>
                      </a:r>
                      <a:r>
                        <a:rPr lang="en-US" sz="1800" baseline="0" dirty="0" smtClean="0"/>
                        <a:t> select risks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N/A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ARV resistance</a:t>
                      </a:r>
                      <a:r>
                        <a:rPr lang="en-US" sz="1800" baseline="0" dirty="0" smtClean="0"/>
                        <a:t> in HIV+ infants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503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Infant</a:t>
                      </a:r>
                      <a:r>
                        <a:rPr lang="en-US" sz="1800" baseline="0" dirty="0" smtClean="0"/>
                        <a:t> d</a:t>
                      </a:r>
                      <a:r>
                        <a:rPr lang="en-US" sz="1800" dirty="0" smtClean="0"/>
                        <a:t>evelopment</a:t>
                      </a:r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83121" marR="83121" marT="40343" marB="40343"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7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Adverse pregnancy outcomes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anose="020B0600070205080204" pitchFamily="34" charset="-128"/>
              </a:rPr>
              <a:t>Already being collected under Version 1.0 as secondary endpoints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Should be capturing these via careful chart review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Prenatal record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Records from labor ward or operating theatre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May also be noted on records from post-natal visit or even baby’s chart</a:t>
            </a:r>
          </a:p>
          <a:p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4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 panose="020B0600070205080204" pitchFamily="34" charset="-128"/>
              </a:rPr>
              <a:t>What do we mean by “adverse pregnancy outcomes”?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905001"/>
            <a:ext cx="8229600" cy="4221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400">
                <a:ea typeface="ＭＳ Ｐゴシック" panose="020B0600070205080204" pitchFamily="34" charset="-128"/>
              </a:rPr>
              <a:t>Delivery &lt;37 completed weeks of gestation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Stillbirth or intrauterine demise (≥ 20 weeks)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Spontaneous abortion (&lt; 20 weeks)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Ectopic pregnancy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Intrapartum or postpartum hemorrhage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Non-reassuring fetal status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Chorioamnionitis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Hypertensive disorders of pregnancy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Gestational diabetes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Intrauterine growth restriction</a:t>
            </a:r>
            <a:br>
              <a:rPr lang="en-US" sz="2400">
                <a:ea typeface="ＭＳ Ｐゴシック" panose="020B0600070205080204" pitchFamily="34" charset="-128"/>
              </a:rPr>
            </a:br>
            <a:endParaRPr lang="en-US" sz="24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02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144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Example: PO-2 CRF</a:t>
            </a:r>
          </a:p>
        </p:txBody>
      </p:sp>
      <p:pic>
        <p:nvPicPr>
          <p:cNvPr id="9113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8" r="2888"/>
          <a:stretch>
            <a:fillRect/>
          </a:stretch>
        </p:blipFill>
        <p:spPr bwMode="auto">
          <a:xfrm>
            <a:off x="1981200" y="1600201"/>
            <a:ext cx="8229600" cy="4525963"/>
          </a:xfrm>
          <a:noFill/>
          <a:ln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42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9144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Pointers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56388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2400">
                <a:ea typeface="ＭＳ Ｐゴシック" panose="020B0600070205080204" pitchFamily="34" charset="-128"/>
              </a:rPr>
              <a:t>Get help reading any terrible penmanship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Ask management team when you’re unsure – clinicians will be happy to help with </a:t>
            </a:r>
            <a:r>
              <a:rPr lang="en-US" sz="2400" b="1" i="1">
                <a:ea typeface="ＭＳ Ｐゴシック" panose="020B0600070205080204" pitchFamily="34" charset="-128"/>
              </a:rPr>
              <a:t>de-identified </a:t>
            </a:r>
            <a:r>
              <a:rPr lang="en-US" sz="2400">
                <a:ea typeface="ＭＳ Ｐゴシック" panose="020B0600070205080204" pitchFamily="34" charset="-128"/>
              </a:rPr>
              <a:t>records review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Know the lingo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“Chorioamnionitis”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“Sepsis in labour”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“Presented with prolonged rupture of membranes, fever and tenderness of the abdomen”</a:t>
            </a:r>
          </a:p>
          <a:p>
            <a:pPr lvl="1"/>
            <a:endParaRPr lang="en-US" sz="2000">
              <a:ea typeface="ＭＳ Ｐゴシック" panose="020B0600070205080204" pitchFamily="34" charset="-128"/>
            </a:endParaRPr>
          </a:p>
        </p:txBody>
      </p:sp>
      <p:pic>
        <p:nvPicPr>
          <p:cNvPr id="9216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7" r="16078"/>
          <a:stretch>
            <a:fillRect/>
          </a:stretch>
        </p:blipFill>
        <p:spPr bwMode="auto">
          <a:xfrm>
            <a:off x="7467601" y="1447800"/>
            <a:ext cx="29765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33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On subjectivity…	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anose="020B0600070205080204" pitchFamily="34" charset="-128"/>
              </a:rPr>
              <a:t>Records may be unclear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Reduce subjectivity whenever possible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Consistency, consistency, consistency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Management team needs to deliver consistent guidance on interpreting pregnancy outcomes (e.g., in SSP)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If it’s unclear: ASK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Sites need to be diligent about consistent reporting</a:t>
            </a:r>
          </a:p>
        </p:txBody>
      </p:sp>
    </p:spTree>
    <p:extLst>
      <p:ext uri="{BB962C8B-B14F-4D97-AF65-F5344CB8AC3E}">
        <p14:creationId xmlns:p14="http://schemas.microsoft.com/office/powerpoint/2010/main" val="242334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 bwMode="auto">
          <a:xfrm>
            <a:off x="1981200" y="1600201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anose="020B0600070205080204" pitchFamily="34" charset="-128"/>
              </a:rPr>
              <a:t>Patient is a G3 P2 who presented to the ward with term pregnancy in active labour at 11:00. History of anemia but otherwise uncomplicated course. She delivered precipitously in the triage room at 11:14. NSVD of healthy male infant, Apgars 9, 10. EBL 700 mL. Transferred to postnatal unit at 17:30. </a:t>
            </a:r>
          </a:p>
          <a:p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2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1_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st">
  <a:themeElements>
    <a:clrScheme name="Tes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s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1_Quadrant</vt:lpstr>
      <vt:lpstr>Test</vt:lpstr>
      <vt:lpstr> Capturing primary endpoints under MTN-016 Version 2.0</vt:lpstr>
      <vt:lpstr>Protocol</vt:lpstr>
      <vt:lpstr>Revised aims</vt:lpstr>
      <vt:lpstr>Adverse pregnancy outcomes</vt:lpstr>
      <vt:lpstr>What do we mean by “adverse pregnancy outcomes”?</vt:lpstr>
      <vt:lpstr>Example: PO-2 CRF</vt:lpstr>
      <vt:lpstr>Pointers</vt:lpstr>
      <vt:lpstr>On subjectivity… </vt:lpstr>
      <vt:lpstr>Example</vt:lpstr>
      <vt:lpstr>PowerPoint Presentation</vt:lpstr>
    </vt:vector>
  </TitlesOfParts>
  <Company>FHI360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Capturing primary endpoints under MTN-016 Version 2.0</dc:title>
  <dc:creator>Rachel Scheckter</dc:creator>
  <cp:lastModifiedBy>Rachel Scheckter</cp:lastModifiedBy>
  <cp:revision>1</cp:revision>
  <dcterms:created xsi:type="dcterms:W3CDTF">2014-03-04T14:14:48Z</dcterms:created>
  <dcterms:modified xsi:type="dcterms:W3CDTF">2014-03-04T14:15:27Z</dcterms:modified>
</cp:coreProperties>
</file>